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348" r:id="rId3"/>
    <p:sldId id="349" r:id="rId4"/>
    <p:sldId id="347" r:id="rId5"/>
    <p:sldId id="344" r:id="rId6"/>
    <p:sldId id="350" r:id="rId7"/>
  </p:sldIdLst>
  <p:sldSz cx="9144000" cy="5143500" type="screen16x9"/>
  <p:notesSz cx="6808788" cy="9939338"/>
  <p:defaultTextStyle>
    <a:defPPr>
      <a:defRPr lang="ru-RU"/>
    </a:defPPr>
    <a:lvl1pPr algn="l" defTabSz="8128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4813" indent="-46038" algn="l" defTabSz="8128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2800" indent="-98425" algn="l" defTabSz="8128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0788" indent="-147638" algn="l" defTabSz="8128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0363" indent="-198438" algn="l" defTabSz="8128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0E6"/>
    <a:srgbClr val="0000FF"/>
    <a:srgbClr val="00FFFF"/>
    <a:srgbClr val="8CC4E6"/>
    <a:srgbClr val="C1F1F7"/>
    <a:srgbClr val="FF9B9B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3830" autoAdjust="0"/>
  </p:normalViewPr>
  <p:slideViewPr>
    <p:cSldViewPr>
      <p:cViewPr>
        <p:scale>
          <a:sx n="133" d="100"/>
          <a:sy n="133" d="100"/>
        </p:scale>
        <p:origin x="-990" y="-498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defTabSz="10548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defTabSz="10548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7EC4D7-083B-4C57-A706-B25A0BA97099}" type="datetimeFigureOut">
              <a:rPr lang="ru-RU"/>
              <a:pPr>
                <a:defRPr/>
              </a:pPr>
              <a:t>26.02.2020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defTabSz="10548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defTabSz="10548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633D7-C3B7-490A-856D-6CBEDA419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9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4813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2800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0788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0363" algn="l" defTabSz="8128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9941" algn="l" defTabSz="8159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7930" algn="l" defTabSz="8159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5919" algn="l" defTabSz="8159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3907" algn="l" defTabSz="8159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748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A517-5903-4281-9C3B-69FCBA0B6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112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9607-62B5-43F9-B3CA-92A2787FCF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4868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08361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2953943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953943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816265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324-B17F-41B0-B6BC-87623972E4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3616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2" tIns="49326" rIns="98662" bIns="49326"/>
          <a:lstStyle>
            <a:lvl1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91" y="1205163"/>
            <a:ext cx="7320689" cy="3621941"/>
          </a:xfrm>
        </p:spPr>
        <p:txBody>
          <a:bodyPr/>
          <a:lstStyle>
            <a:lvl1pPr marL="392226" indent="0">
              <a:buFontTx/>
              <a:buNone/>
              <a:defRPr b="1">
                <a:latin typeface="+mj-lt"/>
              </a:defRPr>
            </a:lvl1pPr>
            <a:lvl2pPr marL="388847" indent="3490">
              <a:defRPr>
                <a:latin typeface="+mj-lt"/>
              </a:defRPr>
            </a:lvl2pPr>
            <a:lvl3pPr marL="678324" indent="-280916">
              <a:tabLst/>
              <a:defRPr>
                <a:latin typeface="+mj-lt"/>
              </a:defRPr>
            </a:lvl3pPr>
            <a:lvl4pPr marL="0" indent="388847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95"/>
            <a:ext cx="7337192" cy="829352"/>
          </a:xfrm>
        </p:spPr>
        <p:txBody>
          <a:bodyPr/>
          <a:lstStyle>
            <a:lvl1pPr marL="0" marR="0" indent="0" defTabSz="11254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4225">
              <a:defRPr/>
            </a:lvl1pPr>
          </a:lstStyle>
          <a:p>
            <a:pPr>
              <a:defRPr/>
            </a:pPr>
            <a:fld id="{803A255D-B162-406A-9C1F-5C4CC4D3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710901"/>
      </p:ext>
    </p:extLst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94" indent="0">
              <a:buFontTx/>
              <a:buNone/>
              <a:defRPr b="1">
                <a:latin typeface="+mj-lt"/>
              </a:defRPr>
            </a:lvl1pPr>
            <a:lvl2pPr marL="284494" indent="0">
              <a:defRPr>
                <a:latin typeface="+mj-lt"/>
              </a:defRPr>
            </a:lvl2pPr>
            <a:lvl3pPr marL="491962" indent="-203742">
              <a:defRPr>
                <a:latin typeface="+mj-lt"/>
              </a:defRPr>
            </a:lvl3pPr>
            <a:lvl4pPr marL="0" indent="282009">
              <a:defRPr>
                <a:latin typeface="+mj-lt"/>
              </a:defRPr>
            </a:lvl4pPr>
            <a:lvl5pPr marL="1123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6233-5F3F-4A1C-B3B1-1CC183480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555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1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7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0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927A-9541-4663-B937-B85153842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7464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8BA7-9902-483F-9597-4A46D195F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0364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1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3" indent="0">
              <a:buNone/>
              <a:defRPr sz="1800" b="1"/>
            </a:lvl2pPr>
            <a:lvl3pPr marL="816265" indent="0">
              <a:buNone/>
              <a:defRPr sz="1600" b="1"/>
            </a:lvl3pPr>
            <a:lvl4pPr marL="1224396" indent="0">
              <a:buNone/>
              <a:defRPr sz="1400" b="1"/>
            </a:lvl4pPr>
            <a:lvl5pPr marL="1632529" indent="0">
              <a:buNone/>
              <a:defRPr sz="1400" b="1"/>
            </a:lvl5pPr>
            <a:lvl6pPr marL="2040662" indent="0">
              <a:buNone/>
              <a:defRPr sz="1400" b="1"/>
            </a:lvl6pPr>
            <a:lvl7pPr marL="2448794" indent="0">
              <a:buNone/>
              <a:defRPr sz="1400" b="1"/>
            </a:lvl7pPr>
            <a:lvl8pPr marL="2856927" indent="0">
              <a:buNone/>
              <a:defRPr sz="1400" b="1"/>
            </a:lvl8pPr>
            <a:lvl9pPr marL="326505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3" indent="0">
              <a:buNone/>
              <a:defRPr sz="1800" b="1"/>
            </a:lvl2pPr>
            <a:lvl3pPr marL="816265" indent="0">
              <a:buNone/>
              <a:defRPr sz="1600" b="1"/>
            </a:lvl3pPr>
            <a:lvl4pPr marL="1224396" indent="0">
              <a:buNone/>
              <a:defRPr sz="1400" b="1"/>
            </a:lvl4pPr>
            <a:lvl5pPr marL="1632529" indent="0">
              <a:buNone/>
              <a:defRPr sz="1400" b="1"/>
            </a:lvl5pPr>
            <a:lvl6pPr marL="2040662" indent="0">
              <a:buNone/>
              <a:defRPr sz="1400" b="1"/>
            </a:lvl6pPr>
            <a:lvl7pPr marL="2448794" indent="0">
              <a:buNone/>
              <a:defRPr sz="1400" b="1"/>
            </a:lvl7pPr>
            <a:lvl8pPr marL="2856927" indent="0">
              <a:buNone/>
              <a:defRPr sz="1400" b="1"/>
            </a:lvl8pPr>
            <a:lvl9pPr marL="326505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C73-8C03-4420-8CEF-3F2C88EC6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541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20FF-BAE3-4640-A1E5-11ACB7A26E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2049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89913" y="4405313"/>
            <a:ext cx="568325" cy="488950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155553A-2DF1-44C0-982F-9C5AF0B016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2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3" indent="0">
              <a:buNone/>
              <a:defRPr sz="1100"/>
            </a:lvl2pPr>
            <a:lvl3pPr marL="816265" indent="0">
              <a:buNone/>
              <a:defRPr sz="900"/>
            </a:lvl3pPr>
            <a:lvl4pPr marL="1224396" indent="0">
              <a:buNone/>
              <a:defRPr sz="800"/>
            </a:lvl4pPr>
            <a:lvl5pPr marL="1632529" indent="0">
              <a:buNone/>
              <a:defRPr sz="800"/>
            </a:lvl5pPr>
            <a:lvl6pPr marL="2040662" indent="0">
              <a:buNone/>
              <a:defRPr sz="800"/>
            </a:lvl6pPr>
            <a:lvl7pPr marL="2448794" indent="0">
              <a:buNone/>
              <a:defRPr sz="800"/>
            </a:lvl7pPr>
            <a:lvl8pPr marL="2856927" indent="0">
              <a:buNone/>
              <a:defRPr sz="800"/>
            </a:lvl8pPr>
            <a:lvl9pPr marL="326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E558-86BE-45F5-95D7-3614663E3F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1314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33" indent="0">
              <a:buNone/>
              <a:defRPr sz="2500"/>
            </a:lvl2pPr>
            <a:lvl3pPr marL="816265" indent="0">
              <a:buNone/>
              <a:defRPr sz="2100"/>
            </a:lvl3pPr>
            <a:lvl4pPr marL="1224396" indent="0">
              <a:buNone/>
              <a:defRPr sz="1800"/>
            </a:lvl4pPr>
            <a:lvl5pPr marL="1632529" indent="0">
              <a:buNone/>
              <a:defRPr sz="1800"/>
            </a:lvl5pPr>
            <a:lvl6pPr marL="2040662" indent="0">
              <a:buNone/>
              <a:defRPr sz="1800"/>
            </a:lvl6pPr>
            <a:lvl7pPr marL="2448794" indent="0">
              <a:buNone/>
              <a:defRPr sz="1800"/>
            </a:lvl7pPr>
            <a:lvl8pPr marL="2856927" indent="0">
              <a:buNone/>
              <a:defRPr sz="1800"/>
            </a:lvl8pPr>
            <a:lvl9pPr marL="326505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3" indent="0">
              <a:buNone/>
              <a:defRPr sz="1100"/>
            </a:lvl2pPr>
            <a:lvl3pPr marL="816265" indent="0">
              <a:buNone/>
              <a:defRPr sz="900"/>
            </a:lvl3pPr>
            <a:lvl4pPr marL="1224396" indent="0">
              <a:buNone/>
              <a:defRPr sz="800"/>
            </a:lvl4pPr>
            <a:lvl5pPr marL="1632529" indent="0">
              <a:buNone/>
              <a:defRPr sz="800"/>
            </a:lvl5pPr>
            <a:lvl6pPr marL="2040662" indent="0">
              <a:buNone/>
              <a:defRPr sz="800"/>
            </a:lvl6pPr>
            <a:lvl7pPr marL="2448794" indent="0">
              <a:buNone/>
              <a:defRPr sz="800"/>
            </a:lvl7pPr>
            <a:lvl8pPr marL="2856927" indent="0">
              <a:buNone/>
              <a:defRPr sz="800"/>
            </a:lvl8pPr>
            <a:lvl9pPr marL="326505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1B11-BE19-4955-B54F-97BE8F16FB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1324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4" rIns="81627" bIns="408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7" tIns="40814" rIns="81627" bIns="40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wrap="square" lIns="81627" tIns="40814" rIns="81627" bIns="40814" numCol="1" anchor="ctr" anchorCtr="0" compatLnSpc="1">
            <a:prstTxWarp prst="textNoShape">
              <a:avLst/>
            </a:prstTxWarp>
          </a:bodyPr>
          <a:lstStyle>
            <a:lvl1pPr defTabSz="815923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2613" y="4768850"/>
            <a:ext cx="2898775" cy="273050"/>
          </a:xfrm>
          <a:prstGeom prst="rect">
            <a:avLst/>
          </a:prstGeom>
        </p:spPr>
        <p:txBody>
          <a:bodyPr vert="horz" wrap="square" lIns="81627" tIns="40814" rIns="81627" bIns="40814" numCol="1" anchor="ctr" anchorCtr="0" compatLnSpc="1">
            <a:prstTxWarp prst="textNoShape">
              <a:avLst/>
            </a:prstTxWarp>
          </a:bodyPr>
          <a:lstStyle>
            <a:lvl1pPr algn="ctr" defTabSz="815923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lIns="81627" tIns="40814" rIns="81627" bIns="40814" rtlCol="0" anchor="ctr">
            <a:normAutofit/>
          </a:bodyPr>
          <a:lstStyle>
            <a:lvl1pPr algn="ctr" defTabSz="816265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40F84E9-09BA-4EA1-B34E-8336E913F2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75" r:id="rId5"/>
    <p:sldLayoutId id="2147484484" r:id="rId6"/>
    <p:sldLayoutId id="2147484485" r:id="rId7"/>
    <p:sldLayoutId id="2147484476" r:id="rId8"/>
    <p:sldLayoutId id="2147484477" r:id="rId9"/>
    <p:sldLayoutId id="2147484478" r:id="rId10"/>
    <p:sldLayoutId id="2147484479" r:id="rId11"/>
    <p:sldLayoutId id="2147484486" r:id="rId12"/>
    <p:sldLayoutId id="2147484487" r:id="rId13"/>
  </p:sldLayoutIdLst>
  <p:transition/>
  <p:hf hdr="0" ftr="0" dt="0"/>
  <p:txStyles>
    <p:titleStyle>
      <a:lvl1pPr algn="l" defTabSz="814388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792" algn="l" defTabSz="816211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582" algn="l" defTabSz="816211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373" algn="l" defTabSz="816211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165" algn="l" defTabSz="816211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1613" algn="l" defTabSz="8143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0950" indent="-968375" algn="just" defTabSz="814388" rtl="0" eaLnBrk="0" fontAlgn="base" hangingPunct="0">
        <a:lnSpc>
          <a:spcPts val="1400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0775" indent="306388" algn="l" defTabSz="814388" rtl="0" eaLnBrk="0" fontAlgn="base" hangingPunct="0">
        <a:lnSpc>
          <a:spcPts val="1400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728" indent="-204066" algn="l" defTabSz="8162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60" indent="-204066" algn="l" defTabSz="8162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93" indent="-204066" algn="l" defTabSz="8162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25" indent="-204066" algn="l" defTabSz="81626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3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5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6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9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62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94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27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59" algn="l" defTabSz="8162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47713" y="2620963"/>
            <a:ext cx="7772400" cy="1101725"/>
          </a:xfrm>
        </p:spPr>
        <p:txBody>
          <a:bodyPr>
            <a:noAutofit/>
          </a:bodyPr>
          <a:lstStyle/>
          <a:p>
            <a:pPr algn="ctr" defTabSz="816211" eaLnBrk="1" hangingPunct="1">
              <a:lnSpc>
                <a:spcPct val="150000"/>
              </a:lnSpc>
              <a:defRPr/>
            </a:pPr>
            <a: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Начальник отдела налогообложения доходов физических лиц</a:t>
            </a:r>
            <a: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и администрирования страховых взносов </a:t>
            </a:r>
            <a:br>
              <a:rPr lang="ru-RU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Борзов Александр Викторович</a:t>
            </a:r>
            <a: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400" dirty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Изменения налогового законодательства в части администрирования </a:t>
            </a:r>
            <a:br>
              <a:rPr lang="ru-RU" sz="1400" dirty="0" smtClean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C8F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налога на доходы физических лиц и страховых взносов</a:t>
            </a:r>
            <a:endParaRPr lang="ru-RU" sz="1400" dirty="0">
              <a:solidFill>
                <a:srgbClr val="C8F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975" y="1738313"/>
            <a:ext cx="3571875" cy="685800"/>
          </a:xfrm>
          <a:prstGeom prst="rect">
            <a:avLst/>
          </a:prstGeom>
        </p:spPr>
        <p:txBody>
          <a:bodyPr lIns="81598" tIns="40799" rIns="81598" bIns="40799" anchor="ctr"/>
          <a:lstStyle/>
          <a:p>
            <a:pPr algn="ctr" defTabSz="815977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ФЕДЕРАЛЬНОЙ НАЛОГОВОЙ СЛУЖБЫ ПО САРАТОВСКОЙ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350" y="4624388"/>
            <a:ext cx="555625" cy="381000"/>
          </a:xfrm>
        </p:spPr>
        <p:txBody>
          <a:bodyPr lIns="80147" tIns="40074" rIns="80147" bIns="40074"/>
          <a:lstStyle/>
          <a:p>
            <a:pPr defTabSz="816265">
              <a:defRPr/>
            </a:pPr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1267" name="Заголовок 7"/>
          <p:cNvSpPr>
            <a:spLocks noGrp="1"/>
          </p:cNvSpPr>
          <p:nvPr>
            <p:ph type="title"/>
          </p:nvPr>
        </p:nvSpPr>
        <p:spPr>
          <a:xfrm>
            <a:off x="611188" y="220663"/>
            <a:ext cx="8394700" cy="828675"/>
          </a:xfrm>
        </p:spPr>
        <p:txBody>
          <a:bodyPr/>
          <a:lstStyle/>
          <a:p>
            <a:pPr algn="ctr" defTabSz="1123950" fontAlgn="base">
              <a:spcAft>
                <a:spcPct val="0"/>
              </a:spcAft>
            </a:pPr>
            <a:r>
              <a:rPr lang="ru-RU" altLang="ru-RU" sz="24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изменения законодательства по администрированию НДФЛ</a:t>
            </a:r>
            <a:endParaRPr lang="ru-RU" altLang="ru-RU" sz="26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088" y="1003300"/>
          <a:ext cx="7505700" cy="3626117"/>
        </p:xfrm>
        <a:graphic>
          <a:graphicData uri="http://schemas.openxmlformats.org/drawingml/2006/table">
            <a:tbl>
              <a:tblPr/>
              <a:tblGrid>
                <a:gridCol w="7505700"/>
              </a:tblGrid>
              <a:tr h="486606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Камеральная проверка без декларации формы 3-НДФЛ по сделкам совершенным после 01.01.2020</a:t>
                      </a:r>
                    </a:p>
                  </a:txBody>
                  <a:tcPr marL="78191" marR="78191" marT="31093" marB="310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56479">
                <a:tc>
                  <a:txBody>
                    <a:bodyPr/>
                    <a:lstStyle/>
                    <a:p>
                      <a:pPr marL="0" marR="0" lvl="0" indent="0" algn="just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 Возможность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уменьшить полученные доходы от продажи подаренного (полученного) имущества на величину документально подтвержденных расходов в виде сумм, с которых был исчислен и уплачен НДФЛ при приобретении или получении такого имущества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marL="78191" marR="78191" marT="31093" marB="310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13327">
                <a:tc>
                  <a:txBody>
                    <a:bodyPr/>
                    <a:lstStyle/>
                    <a:p>
                      <a:pPr marL="0" marR="0" lvl="0" indent="0" algn="just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заявлять вычет по неограниченному списку лекарственных средств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выписанным по рецепту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L="78191" marR="78191" marT="31093" marB="310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854577">
                <a:tc>
                  <a:txBody>
                    <a:bodyPr/>
                    <a:lstStyle/>
                    <a:p>
                      <a:pPr marL="0" marR="0" lvl="0" indent="0" algn="just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01.01.2020 налоговым агентам с несколькими обособленными подразделениями, расположенными на территории одного муниципального образования, предоставляется право представлять отчетность (по формам 6-НДФЛ и 2-НДФЛ) и перечислять удержанные суммы НДФЛ в бюджет по месту нахождения одного из подразделений либо по месту учета самой организации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L="78191" marR="78191" marT="31093" marB="310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8381">
                <a:tc>
                  <a:txBody>
                    <a:bodyPr/>
                    <a:lstStyle/>
                    <a:p>
                      <a:pPr marL="285750" marR="0" lvl="0" indent="-285750" algn="just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01.01.2020 взыскания неправомерно неудержанного НДФЛ за счет средств налогового агента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результатам налоговых проверок.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L="78191" marR="78191" marT="31093" marB="310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656479">
                <a:tc>
                  <a:txBody>
                    <a:bodyPr/>
                    <a:lstStyle/>
                    <a:p>
                      <a:pPr marL="285750" marR="0" lvl="0" indent="-285750" algn="just" defTabSz="1041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01.01.2020 расчет 6-НДФЛ направьте в электронной форме по ТКС, если выплачивали доход более чем 10 физлицам. Если доход получат 10 человек или менее, можете подать расчет на бумажном носителе.</a:t>
                      </a:r>
                    </a:p>
                  </a:txBody>
                  <a:tcPr marL="78191" marR="78191" marT="31093" marB="310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350" y="4624388"/>
            <a:ext cx="555625" cy="381000"/>
          </a:xfrm>
        </p:spPr>
        <p:txBody>
          <a:bodyPr lIns="80147" tIns="40074" rIns="80147" bIns="40074"/>
          <a:lstStyle/>
          <a:p>
            <a:pPr defTabSz="816265">
              <a:defRPr/>
            </a:pPr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2291" name="Заголовок 7"/>
          <p:cNvSpPr>
            <a:spLocks noGrp="1"/>
          </p:cNvSpPr>
          <p:nvPr>
            <p:ph type="title"/>
          </p:nvPr>
        </p:nvSpPr>
        <p:spPr>
          <a:xfrm>
            <a:off x="611188" y="220663"/>
            <a:ext cx="8394700" cy="828675"/>
          </a:xfrm>
        </p:spPr>
        <p:txBody>
          <a:bodyPr/>
          <a:lstStyle/>
          <a:p>
            <a:pPr algn="ctr" defTabSz="1123950" fontAlgn="base">
              <a:spcAft>
                <a:spcPct val="0"/>
              </a:spcAft>
            </a:pPr>
            <a:r>
              <a:rPr lang="ru-RU" altLang="ru-RU" sz="24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изменения законодательства по администрированию страховых взносов</a:t>
            </a:r>
            <a:endParaRPr lang="ru-RU" altLang="ru-RU" sz="26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088" y="1003300"/>
          <a:ext cx="7505700" cy="3718514"/>
        </p:xfrm>
        <a:graphic>
          <a:graphicData uri="http://schemas.openxmlformats.org/drawingml/2006/table">
            <a:tbl>
              <a:tblPr/>
              <a:tblGrid>
                <a:gridCol w="7505700"/>
              </a:tblGrid>
              <a:tr h="854497">
                <a:tc>
                  <a:txBody>
                    <a:bodyPr/>
                    <a:lstStyle/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l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неполный месяц деятельности соответствующий фиксированный размер страховых взносов определяется пропорционально количеству календарных дней этого месяца, в течение которых плательщиком осуществлялась указанная деятельность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8191" marR="78191" marT="31087" marB="310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498018">
                <a:tc>
                  <a:txBody>
                    <a:bodyPr/>
                    <a:lstStyle/>
                    <a:p>
                      <a:pPr marL="0" marR="0" lvl="0" indent="0" algn="just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01.01.2020 года наделить соответствующими полномочиями плательщик может только те обособленные подразделения, которым </a:t>
                      </a:r>
                      <a:r>
                        <a:rPr lang="ru-RU" sz="13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 счет в банке.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marL="78191" marR="78191" marT="31087" marB="310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6416">
                <a:tc>
                  <a:txBody>
                    <a:bodyPr/>
                    <a:lstStyle/>
                    <a:p>
                      <a:pPr marL="0" marR="0" lvl="0" indent="0" algn="just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Сведения о принятых решениях о приостановлении (возобновлении) статуса адвокатов поступают в налоговые органы от адвокатских палат субъектов Российской Федерации в рамках пункта 2 статьи 85 Налогового кодекса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L="78191" marR="78191" marT="31087" marB="310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052578">
                <a:tc>
                  <a:txBody>
                    <a:bodyPr/>
                    <a:lstStyle/>
                    <a:p>
                      <a:pPr marL="0" marR="0" lvl="0" indent="0" algn="just" defTabSz="8159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Плательщики страховых взносов, у которых численность физических лиц, в пользу которых начислены выплаты и иные вознаграждения, за расчетный (отчетный) период </a:t>
                      </a:r>
                      <a:r>
                        <a:rPr lang="ru-RU" sz="13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превышает 10 человек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также вновь созданные (в том числе в результате реорганизации) организации, у которых численность указанных физических лиц превышает данный предел, представляют расчеты в электронной форме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L="78191" marR="78191" marT="31087" marB="310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5641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Суммы фиксированных платежей на 2020год – 40 874 руб.: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ОПС – 32 448 руб.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ОМС – 8 426 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j-lt"/>
                      </a:endParaRPr>
                    </a:p>
                  </a:txBody>
                  <a:tcPr marL="78191" marR="78191" marT="31087" marB="310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579438"/>
            <a:ext cx="8443912" cy="4000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433066" y="578840"/>
            <a:ext cx="8438953" cy="4058101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solidFill>
              <a:schemeClr val="bg1">
                <a:lumMod val="85000"/>
              </a:schemeClr>
            </a:solidFill>
          </a:ln>
          <a:scene3d>
            <a:camera prst="perspectiveFront"/>
            <a:lightRig rig="glow" dir="t"/>
          </a:scene3d>
          <a:sp3d extrusionH="76200" contourW="12700">
            <a:extrusionClr>
              <a:schemeClr val="accent1">
                <a:lumMod val="60000"/>
                <a:lumOff val="4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-15875" y="192088"/>
            <a:ext cx="9261475" cy="301625"/>
          </a:xfrm>
          <a:prstGeom prst="rect">
            <a:avLst/>
          </a:prstGeom>
        </p:spPr>
        <p:txBody>
          <a:bodyPr lIns="81601" tIns="40801" rIns="81601" bIns="40801" anchor="ctr"/>
          <a:lstStyle>
            <a:lvl1pPr marL="0" marR="0" indent="0" algn="l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0119"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налоговых органов по сокращению налогового разрыва</a:t>
            </a:r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33066" y="1832097"/>
            <a:ext cx="1293065" cy="102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Анализ организаций с низкой налоговой нагрузкой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922477" y="1838628"/>
            <a:ext cx="1354639" cy="1013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Отбор организаций, </a:t>
            </a:r>
            <a:r>
              <a:rPr lang="ru-RU" sz="1200" dirty="0">
                <a:solidFill>
                  <a:schemeClr val="tx1"/>
                </a:solidFill>
              </a:rPr>
              <a:t>формирующих</a:t>
            </a:r>
            <a:r>
              <a:rPr lang="ru-RU" sz="1300" dirty="0">
                <a:solidFill>
                  <a:schemeClr val="tx1"/>
                </a:solidFill>
              </a:rPr>
              <a:t> налоговый разрыв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92870" y="1828591"/>
            <a:ext cx="1315530" cy="1013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Проведение комиссий по легализации налоговой базы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739396" y="2941817"/>
            <a:ext cx="1311190" cy="10093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Назначение налоговых проверок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770494" y="711385"/>
            <a:ext cx="1280092" cy="1013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Уточнение налоговых обязательств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276188" y="2935285"/>
            <a:ext cx="1394438" cy="1007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Доначисление НДФЛ и страховых взносов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76188" y="711385"/>
            <a:ext cx="1247025" cy="1007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Рост налоговой базы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630478" y="1851224"/>
            <a:ext cx="1247025" cy="10905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3D7E0C">
                <a:alpha val="99000"/>
              </a:srgb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Рост поступлений НДФЛ и страховых взносов</a:t>
            </a: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4140201" y="2847975"/>
            <a:ext cx="609600" cy="587375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1725613" y="2344738"/>
            <a:ext cx="19685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/>
          <p:cNvCxnSpPr/>
          <p:nvPr/>
        </p:nvCxnSpPr>
        <p:spPr>
          <a:xfrm flipV="1">
            <a:off x="7670800" y="2941638"/>
            <a:ext cx="582613" cy="496887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8025" y="4637088"/>
            <a:ext cx="619125" cy="473075"/>
          </a:xfrm>
        </p:spPr>
        <p:txBody>
          <a:bodyPr lIns="71561" tIns="35780" rIns="71561" bIns="35780"/>
          <a:lstStyle/>
          <a:p>
            <a:pPr>
              <a:defRPr/>
            </a:pP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3276600" y="2344738"/>
            <a:ext cx="19685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5400000" flipH="1" flipV="1">
            <a:off x="4155282" y="1213644"/>
            <a:ext cx="611187" cy="619125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>
            <a:off x="7523163" y="1214438"/>
            <a:ext cx="730250" cy="636587"/>
          </a:xfrm>
          <a:prstGeom prst="bentConnector2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059488" y="3433763"/>
            <a:ext cx="19685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057900" y="1214438"/>
            <a:ext cx="19685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Штриховая стрелка вправо 11"/>
          <p:cNvSpPr/>
          <p:nvPr/>
        </p:nvSpPr>
        <p:spPr>
          <a:xfrm>
            <a:off x="5043488" y="1892300"/>
            <a:ext cx="2401887" cy="915988"/>
          </a:xfrm>
          <a:prstGeom prst="stripedRightArrow">
            <a:avLst>
              <a:gd name="adj1" fmla="val 50000"/>
              <a:gd name="adj2" fmla="val 35636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РЕЗУЛЬТАТ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1088" y="1832097"/>
            <a:ext cx="1293065" cy="1109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Анализ организаций с низкой налоговой нагрузкой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930499" y="1838627"/>
            <a:ext cx="1354639" cy="10966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Отбор организаций, </a:t>
            </a:r>
            <a:r>
              <a:rPr lang="ru-RU" sz="1200" dirty="0">
                <a:solidFill>
                  <a:schemeClr val="tx1"/>
                </a:solidFill>
              </a:rPr>
              <a:t>формирующих</a:t>
            </a:r>
            <a:r>
              <a:rPr lang="ru-RU" sz="1300" dirty="0">
                <a:solidFill>
                  <a:schemeClr val="tx1"/>
                </a:solidFill>
              </a:rPr>
              <a:t> налоговый разрыв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00893" y="1828591"/>
            <a:ext cx="1315530" cy="11066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Проведение комиссий по легализации налоговой базы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78517" y="711385"/>
            <a:ext cx="1280092" cy="1013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/>
          <a:lstStyle/>
          <a:p>
            <a:pPr algn="ctr"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</a:rPr>
              <a:t>Уточнение налоговых обязательств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B0C5C-F1E0-4345-B5FA-8CF80B30503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4441" y="604350"/>
            <a:ext cx="2492472" cy="9877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Batang" panose="02030600000101010101" pitchFamily="18" charset="-127"/>
              </a:rPr>
              <a:t>Принцип единства налогов и сборов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775" y="1728788"/>
            <a:ext cx="2492375" cy="9699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sz="1400" dirty="0">
                <a:solidFill>
                  <a:schemeClr val="tx1"/>
                </a:solidFill>
              </a:rPr>
              <a:t>Принцип единства экономического пространства РФ и единства налоговой политики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0350" y="2890838"/>
            <a:ext cx="2463800" cy="955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определенности налоговой обязанности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2575" y="4033838"/>
            <a:ext cx="2441575" cy="99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презумпции толкования в пользу налогоплательщика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1688" y="604838"/>
            <a:ext cx="2460625" cy="985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законности налогообложения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4925" y="604838"/>
            <a:ext cx="2443163" cy="9858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всеобщности равенства налогообложения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19850" y="1728788"/>
            <a:ext cx="2454275" cy="9858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справедливости налогообложения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19850" y="2890838"/>
            <a:ext cx="2459038" cy="955675"/>
          </a:xfrm>
          <a:prstGeom prst="roundRect">
            <a:avLst/>
          </a:prstGeom>
          <a:solidFill>
            <a:srgbClr val="C1F1F7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публичности налогообложения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19850" y="4057650"/>
            <a:ext cx="2459038" cy="969963"/>
          </a:xfrm>
          <a:prstGeom prst="roundRect">
            <a:avLst/>
          </a:prstGeom>
          <a:gradFill flip="none" rotWithShape="1">
            <a:gsLst>
              <a:gs pos="0">
                <a:srgbClr val="8CC4E6">
                  <a:tint val="66000"/>
                  <a:satMod val="160000"/>
                </a:srgbClr>
              </a:gs>
              <a:gs pos="12000">
                <a:srgbClr val="8CC4E6">
                  <a:tint val="44500"/>
                  <a:satMod val="160000"/>
                </a:srgbClr>
              </a:gs>
              <a:gs pos="92917">
                <a:schemeClr val="bg1"/>
              </a:gs>
              <a:gs pos="76000">
                <a:srgbClr val="8CC4E6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установления налогов и сборов в должной правовой процедуре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1688" y="4033838"/>
            <a:ext cx="2460625" cy="979487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r>
              <a:rPr lang="ru-RU" dirty="0">
                <a:solidFill>
                  <a:schemeClr val="tx1"/>
                </a:solidFill>
              </a:rPr>
              <a:t>Принцип экономической обоснованности налогообложения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24150" y="2101850"/>
            <a:ext cx="3695700" cy="1225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59" tIns="35778" rIns="71559" bIns="35778" anchor="ctr"/>
          <a:lstStyle/>
          <a:p>
            <a:pPr algn="ctr" defTabSz="814969">
              <a:defRPr/>
            </a:pPr>
            <a:endParaRPr lang="ru-RU" sz="31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1616" y="2032937"/>
            <a:ext cx="3879196" cy="1503416"/>
          </a:xfrm>
          <a:prstGeom prst="rect">
            <a:avLst/>
          </a:prstGeom>
          <a:noFill/>
        </p:spPr>
        <p:txBody>
          <a:bodyPr lIns="71559" tIns="35778" rIns="71559" bIns="3577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4969">
              <a:defRPr/>
            </a:pP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принципы налогообложения 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defTabSz="814969">
              <a:defRPr/>
            </a:pP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950"/>
                            </p:stCondLst>
                            <p:childTnLst>
                              <p:par>
                                <p:cTn id="71" presetID="42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8" dur="35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900113" y="2139950"/>
            <a:ext cx="7319962" cy="790575"/>
          </a:xfrm>
        </p:spPr>
        <p:txBody>
          <a:bodyPr/>
          <a:lstStyle/>
          <a:p>
            <a:pPr marL="284163" algn="ctr"/>
            <a:r>
              <a:rPr lang="ru-RU" altLang="ru-RU" sz="3600" smtClean="0"/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510FA-1265-429B-8898-E5E1C475712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6672</TotalTime>
  <Words>447</Words>
  <Application>Microsoft Office PowerPoint</Application>
  <PresentationFormat>Экран (16:9)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Arial</vt:lpstr>
      <vt:lpstr>+mj-lt</vt:lpstr>
      <vt:lpstr>Times New Roman</vt:lpstr>
      <vt:lpstr>Batang</vt:lpstr>
      <vt:lpstr>Present_FNS2012_A4</vt:lpstr>
      <vt:lpstr>   Начальник отдела налогообложения доходов физических лиц и администрирования страховых взносов  Борзов Александр Викторович Изменения налогового законодательства в части администрирования  налога на доходы физических лиц и страховых взносов</vt:lpstr>
      <vt:lpstr>Основные изменения законодательства по администрированию НДФЛ</vt:lpstr>
      <vt:lpstr>Основные изменения законодательства по администрированию страховых взносов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(6400-00-857) Ходосова Анастасия Владимировна</dc:creator>
  <cp:lastModifiedBy>(6400-00-889) Сметанников Сергей Станеславович</cp:lastModifiedBy>
  <cp:revision>416</cp:revision>
  <cp:lastPrinted>2018-02-22T10:15:38Z</cp:lastPrinted>
  <dcterms:created xsi:type="dcterms:W3CDTF">2013-04-15T08:51:29Z</dcterms:created>
  <dcterms:modified xsi:type="dcterms:W3CDTF">2020-02-26T10:21:25Z</dcterms:modified>
</cp:coreProperties>
</file>